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4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5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6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7.xml" ContentType="application/vnd.openxmlformats-officedocument.theme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8.xml" ContentType="application/vnd.openxmlformats-officedocument.theme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9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20.xml" ContentType="application/vnd.openxmlformats-officedocument.theme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theme/theme2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  <p:sldMasterId id="2147483699" r:id="rId3"/>
    <p:sldMasterId id="2147483725" r:id="rId4"/>
    <p:sldMasterId id="2147483881" r:id="rId5"/>
    <p:sldMasterId id="2147483894" r:id="rId6"/>
    <p:sldMasterId id="2147483907" r:id="rId7"/>
    <p:sldMasterId id="2147483920" r:id="rId8"/>
    <p:sldMasterId id="2147483933" r:id="rId9"/>
    <p:sldMasterId id="2147483946" r:id="rId10"/>
    <p:sldMasterId id="2147483959" r:id="rId11"/>
    <p:sldMasterId id="2147483972" r:id="rId12"/>
    <p:sldMasterId id="2147483985" r:id="rId13"/>
    <p:sldMasterId id="2147483998" r:id="rId14"/>
    <p:sldMasterId id="2147484011" r:id="rId15"/>
    <p:sldMasterId id="2147484024" r:id="rId16"/>
    <p:sldMasterId id="2147484089" r:id="rId17"/>
    <p:sldMasterId id="2147484102" r:id="rId18"/>
    <p:sldMasterId id="2147484115" r:id="rId19"/>
    <p:sldMasterId id="2147484128" r:id="rId20"/>
    <p:sldMasterId id="2147484189" r:id="rId21"/>
  </p:sldMasterIdLst>
  <p:sldIdLst>
    <p:sldId id="257" r:id="rId22"/>
    <p:sldId id="259" r:id="rId23"/>
    <p:sldId id="260" r:id="rId24"/>
    <p:sldId id="261" r:id="rId25"/>
    <p:sldId id="263" r:id="rId26"/>
    <p:sldId id="275" r:id="rId27"/>
    <p:sldId id="293" r:id="rId28"/>
    <p:sldId id="276" r:id="rId29"/>
    <p:sldId id="277" r:id="rId30"/>
    <p:sldId id="278" r:id="rId31"/>
    <p:sldId id="280" r:id="rId32"/>
    <p:sldId id="281" r:id="rId33"/>
    <p:sldId id="282" r:id="rId34"/>
    <p:sldId id="283" r:id="rId35"/>
    <p:sldId id="279" r:id="rId36"/>
    <p:sldId id="284" r:id="rId37"/>
    <p:sldId id="285" r:id="rId38"/>
    <p:sldId id="286" r:id="rId39"/>
    <p:sldId id="291" r:id="rId40"/>
    <p:sldId id="294" r:id="rId41"/>
    <p:sldId id="292" r:id="rId42"/>
    <p:sldId id="295" r:id="rId43"/>
    <p:sldId id="296" r:id="rId44"/>
    <p:sldId id="297" r:id="rId45"/>
    <p:sldId id="298" r:id="rId46"/>
    <p:sldId id="299" r:id="rId47"/>
  </p:sldIdLst>
  <p:sldSz cx="9144000" cy="6858000" type="screen4x3"/>
  <p:notesSz cx="6858000" cy="9144000"/>
  <p:custDataLst>
    <p:tags r:id="rId4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1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1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6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9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60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7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0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9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08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9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94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48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1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8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8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7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89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79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5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6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4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46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9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2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7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1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0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27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3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0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2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7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7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53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49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03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1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78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9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89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31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6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2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3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7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3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4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6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2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4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91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2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1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3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5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7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6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0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1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7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61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2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97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36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95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7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7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65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9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1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6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2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2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9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4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03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6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8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1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5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59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4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43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2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6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4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8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07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5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1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22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5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8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4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9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09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59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7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7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5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0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1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28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91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05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4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59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6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04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6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2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56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393D0-0746-4D08-8BBF-6072328799B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83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5AC2C-A2AD-48FA-9520-317B11E29287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7918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E5083A-4BD8-4F6B-ADFC-8726607D4488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265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DED82-060B-4DB1-8038-D8C015D1CBD5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9529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02581-515B-4499-A6B8-1451040C85C7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6053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C3AC6-6FFF-44B8-B478-03289CC18993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6396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0D7FC-C4A8-4D7E-A141-5769B87694E9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1913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5EFA4-377D-40A0-BFBB-521103EB24CB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03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4D6F1-1555-44EB-BD1F-185CB51EF9DF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01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1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C4B54-DF55-4FAA-9621-949DF1EF006B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4836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FE3DF-4ADA-41DD-A2E2-4726F2A3CD35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66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63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0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3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9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30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08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5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20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3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46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55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6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7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1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02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35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2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0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6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7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94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6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81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0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8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49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81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0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3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10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1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9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79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35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22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6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3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06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6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8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6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92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7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37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00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46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2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5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7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7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57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1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7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59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6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1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7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5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3500" y="2286000"/>
            <a:ext cx="37719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DED82-060B-4DB1-8038-D8C015D1CBD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81-515B-4499-A6B8-1451040C85C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2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01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0C3AC6-6FFF-44B8-B478-03289CC18993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4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0D7FC-C4A8-4D7E-A141-5769B87694E9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C5EFA4-377D-40A0-BFBB-521103EB24C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2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94D6F1-1555-44EB-BD1F-185CB51EF9D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5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C4B54-DF55-4FAA-9621-949DF1EF006B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5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91350" y="1295400"/>
            <a:ext cx="1924050" cy="4953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1295400"/>
            <a:ext cx="5619750" cy="4953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E3DF-4ADA-41DD-A2E2-4726F2A3CD35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2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1295400"/>
            <a:ext cx="7696200" cy="914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19200" y="2286000"/>
            <a:ext cx="7696200" cy="39624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200400" y="63246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010400" y="63246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EC90A35B-846A-4DC3-ACF9-A9C8D17F0F66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90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0" y="2209800"/>
            <a:ext cx="71628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505200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b="1"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096000"/>
            <a:ext cx="1905000" cy="381000"/>
          </a:xfrm>
        </p:spPr>
        <p:txBody>
          <a:bodyPr/>
          <a:lstStyle>
            <a:lvl1pPr>
              <a:defRPr/>
            </a:lvl1pPr>
          </a:lstStyle>
          <a:p>
            <a:fld id="{D5E393D0-0746-4D08-8BBF-6072328799BF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06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B5AC2C-A2AD-48FA-9520-317B11E29287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2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5083A-4BD8-4F6B-ADFC-8726607D4488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image" Target="../media/image1.jp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image" Target="../media/image1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Relationship Id="rId14" Type="http://schemas.openxmlformats.org/officeDocument/2006/relationships/image" Target="../media/image1.jp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Relationship Id="rId14" Type="http://schemas.openxmlformats.org/officeDocument/2006/relationships/image" Target="../media/image1.jp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image" Target="../media/image1.jp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2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211.xml"/><Relationship Id="rId12" Type="http://schemas.openxmlformats.org/officeDocument/2006/relationships/slideLayout" Target="../slideLayouts/slideLayout216.xml"/><Relationship Id="rId2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11" Type="http://schemas.openxmlformats.org/officeDocument/2006/relationships/slideLayout" Target="../slideLayouts/slideLayout215.xml"/><Relationship Id="rId5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214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4" Type="http://schemas.openxmlformats.org/officeDocument/2006/relationships/image" Target="../media/image1.jp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4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19.xml"/><Relationship Id="rId7" Type="http://schemas.openxmlformats.org/officeDocument/2006/relationships/slideLayout" Target="../slideLayouts/slideLayout223.xml"/><Relationship Id="rId12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8.xml"/><Relationship Id="rId1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222.xml"/><Relationship Id="rId11" Type="http://schemas.openxmlformats.org/officeDocument/2006/relationships/slideLayout" Target="../slideLayouts/slideLayout227.xml"/><Relationship Id="rId5" Type="http://schemas.openxmlformats.org/officeDocument/2006/relationships/slideLayout" Target="../slideLayouts/slideLayout221.xml"/><Relationship Id="rId10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20.xml"/><Relationship Id="rId9" Type="http://schemas.openxmlformats.org/officeDocument/2006/relationships/slideLayout" Target="../slideLayouts/slideLayout225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Relationship Id="rId14" Type="http://schemas.openxmlformats.org/officeDocument/2006/relationships/image" Target="../media/image1.jp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24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6.xml"/><Relationship Id="rId11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9728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066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5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073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867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0036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15723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  <p:sldLayoutId id="2147484004" r:id="rId6"/>
    <p:sldLayoutId id="2147484005" r:id="rId7"/>
    <p:sldLayoutId id="2147484006" r:id="rId8"/>
    <p:sldLayoutId id="2147484007" r:id="rId9"/>
    <p:sldLayoutId id="2147484008" r:id="rId10"/>
    <p:sldLayoutId id="2147484009" r:id="rId11"/>
    <p:sldLayoutId id="214748401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627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311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  <p:sldLayoutId id="214748403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2826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494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056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4779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6920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4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632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496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4075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7358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72555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389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1295400"/>
            <a:ext cx="76962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2286000"/>
            <a:ext cx="7696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24600"/>
            <a:ext cx="19050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1F2CC0-18BF-4ABF-86AE-48FD0CA76C56}" type="slidenum">
              <a:rPr lang="ru-RU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3147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3.wdp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0.xml"/><Relationship Id="rId6" Type="http://schemas.microsoft.com/office/2007/relationships/hdphoto" Target="../media/hdphoto6.wdp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microsoft.com/office/2007/relationships/hdphoto" Target="../media/hdphoto7.wdp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6.xml"/><Relationship Id="rId6" Type="http://schemas.microsoft.com/office/2007/relationships/hdphoto" Target="../media/hdphoto10.wdp"/><Relationship Id="rId5" Type="http://schemas.openxmlformats.org/officeDocument/2006/relationships/image" Target="../media/image47.jpeg"/><Relationship Id="rId4" Type="http://schemas.microsoft.com/office/2007/relationships/hdphoto" Target="../media/hdphoto9.wdp"/><Relationship Id="rId9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5.jpeg"/><Relationship Id="rId7" Type="http://schemas.microsoft.com/office/2007/relationships/hdphoto" Target="../media/hdphoto14.wdp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99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35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11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2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95536" y="658503"/>
            <a:ext cx="8135937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 pitchFamily="18" charset="0"/>
              </a:rPr>
              <a:t>МУНИЦИПАЛЬНОЕ БЮДЖЕТНОЕ ОБЩЕОБРАЗОВАТЕЛЬНОЕ УЧРЕЖДЕНИЕ «ИВАНОВСКАЯ СРЕДНЯЯ ШКОЛА» 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 pitchFamily="18" charset="0"/>
              </a:rPr>
              <a:t>САКСКОГО РАЙОНА   Республики Крым</a:t>
            </a: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 pitchFamily="18" charset="0"/>
              </a:rPr>
              <a:t> </a:t>
            </a:r>
            <a: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/>
            </a:r>
            <a:br>
              <a:rPr lang="ru-RU" sz="1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</a:b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32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>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 pitchFamily="18" charset="0"/>
              </a:rPr>
              <a:t>Нашей школе 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 pitchFamily="18" charset="0"/>
              </a:rPr>
              <a:t>42 </a:t>
            </a: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 pitchFamily="18" charset="0"/>
              </a:rPr>
              <a:t>года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aramond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1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/>
            </a:r>
            <a:br>
              <a:rPr lang="ru-RU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</a:br>
            <a:r>
              <a:rPr lang="ru-RU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/>
            </a:r>
            <a:br>
              <a:rPr lang="ru-RU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</a:br>
            <a:r>
              <a:rPr lang="ru-RU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  <a:t/>
            </a:r>
            <a:br>
              <a:rPr lang="ru-RU" sz="1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 pitchFamily="18" charset="0"/>
              </a:rPr>
              <a:t>Ивановка</a:t>
            </a: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 pitchFamily="18" charset="0"/>
              </a:rPr>
              <a:t>2016 </a:t>
            </a:r>
            <a:r>
              <a:rPr lang="ru-RU" sz="9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Garamond" pitchFamily="18" charset="0"/>
              </a:rPr>
              <a:t>г.</a:t>
            </a:r>
            <a:endParaRPr lang="ru-RU" sz="9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Garamond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0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04813"/>
            <a:ext cx="7696200" cy="914400"/>
          </a:xfrm>
        </p:spPr>
        <p:txBody>
          <a:bodyPr/>
          <a:lstStyle/>
          <a:p>
            <a:pPr algn="r"/>
            <a:r>
              <a:rPr lang="ru-RU" sz="2800" b="1" i="1" u="sng" dirty="0" smtClean="0">
                <a:solidFill>
                  <a:schemeClr val="tx1"/>
                </a:solidFill>
                <a:latin typeface="Monotype Corsiva" pitchFamily="66" charset="0"/>
              </a:rPr>
              <a:t>Занятие в вокальном и хореографическом кружках и участие  в концертных программах различного уровня</a:t>
            </a:r>
            <a:endParaRPr lang="ru-RU" sz="2800" b="1" i="1" u="sng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87" y="1196752"/>
            <a:ext cx="1734033" cy="21928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633" y="1466636"/>
            <a:ext cx="2910583" cy="1922917"/>
          </a:xfrm>
          <a:prstGeom prst="rect">
            <a:avLst/>
          </a:prstGeom>
        </p:spPr>
      </p:pic>
      <p:pic>
        <p:nvPicPr>
          <p:cNvPr id="10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09172"/>
            <a:ext cx="2859087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3614714"/>
            <a:ext cx="3151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C000"/>
                </a:solidFill>
                <a:latin typeface="Calibri"/>
              </a:rPr>
              <a:t>День пожилого человека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3336022"/>
            <a:ext cx="4725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FFC000"/>
                </a:solidFill>
                <a:latin typeface="Calibri"/>
              </a:rPr>
              <a:t>Юные </a:t>
            </a:r>
            <a:r>
              <a:rPr lang="ru-RU" sz="2000" dirty="0" smtClean="0">
                <a:solidFill>
                  <a:srgbClr val="FFC000"/>
                </a:solidFill>
                <a:latin typeface="Calibri"/>
              </a:rPr>
              <a:t>таланты школы</a:t>
            </a:r>
            <a:endParaRPr lang="ru-RU" sz="2000" dirty="0">
              <a:solidFill>
                <a:srgbClr val="FFC000"/>
              </a:solidFill>
              <a:latin typeface="Calibri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07" y="3694213"/>
            <a:ext cx="3544652" cy="25922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34102"/>
            <a:ext cx="3006079" cy="22545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6286500"/>
            <a:ext cx="3672407" cy="536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835696" y="6201847"/>
            <a:ext cx="59046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</a:rPr>
              <a:t>             Конкурс </a:t>
            </a:r>
            <a:r>
              <a:rPr lang="ru-RU" dirty="0">
                <a:solidFill>
                  <a:srgbClr val="FFFFFF"/>
                </a:solidFill>
              </a:rPr>
              <a:t>«Алло, </a:t>
            </a:r>
            <a:r>
              <a:rPr lang="ru-RU" dirty="0" smtClean="0">
                <a:solidFill>
                  <a:srgbClr val="FFFFFF"/>
                </a:solidFill>
              </a:rPr>
              <a:t>мы  ищем таланты!»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44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88640"/>
            <a:ext cx="8663880" cy="10081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Знакомство с народными промыслами       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родного края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1124744"/>
            <a:ext cx="2928938" cy="21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93" y="1354701"/>
            <a:ext cx="2737190" cy="2047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82" y="3651167"/>
            <a:ext cx="3163357" cy="2372518"/>
          </a:xfrm>
          <a:prstGeom prst="rect">
            <a:avLst/>
          </a:prstGeom>
        </p:spPr>
      </p:pic>
      <p:pic>
        <p:nvPicPr>
          <p:cNvPr id="10" name="Рисунок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15655"/>
            <a:ext cx="3098898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302625" cy="1143000"/>
          </a:xfrm>
        </p:spPr>
        <p:txBody>
          <a:bodyPr/>
          <a:lstStyle/>
          <a:p>
            <a:pPr algn="r"/>
            <a:r>
              <a:rPr lang="ru-RU" sz="2400" b="1" i="1" u="sng" dirty="0" smtClean="0">
                <a:solidFill>
                  <a:schemeClr val="tx1"/>
                </a:solidFill>
                <a:latin typeface="Monotype Corsiva" pitchFamily="66" charset="0"/>
              </a:rPr>
              <a:t>Изобразительная  деятельность.)</a:t>
            </a:r>
            <a:br>
              <a:rPr lang="ru-RU" sz="2400" b="1" i="1" u="sng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Monotype Corsiva" pitchFamily="66" charset="0"/>
              </a:rPr>
              <a:t>Организована  для детей любящих рисовать</a:t>
            </a:r>
            <a:endParaRPr lang="ru-RU" sz="2400" b="1" i="1" u="sng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846540" cy="213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915752"/>
            <a:ext cx="1874689" cy="140601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962" y="1700808"/>
            <a:ext cx="2755082" cy="206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5" y="3766416"/>
            <a:ext cx="2041342" cy="15679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8" y="4649730"/>
            <a:ext cx="2065982" cy="1458162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941168"/>
            <a:ext cx="2427746" cy="179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640" y="4201231"/>
            <a:ext cx="2143125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8929" y="3933056"/>
            <a:ext cx="36972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C000"/>
                </a:solidFill>
              </a:rPr>
              <a:t>Лепка,   вышивка, аппликация</a:t>
            </a:r>
          </a:p>
        </p:txBody>
      </p:sp>
    </p:spTree>
    <p:extLst>
      <p:ext uri="{BB962C8B-B14F-4D97-AF65-F5344CB8AC3E}">
        <p14:creationId xmlns:p14="http://schemas.microsoft.com/office/powerpoint/2010/main" val="424951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085138" cy="1143000"/>
          </a:xfrm>
        </p:spPr>
        <p:txBody>
          <a:bodyPr/>
          <a:lstStyle/>
          <a:p>
            <a:pPr algn="r"/>
            <a:r>
              <a:rPr lang="ru-RU" sz="2800" b="1" i="1" u="sng" dirty="0" smtClean="0">
                <a:solidFill>
                  <a:schemeClr val="tx1"/>
                </a:solidFill>
                <a:latin typeface="Monotype Corsiva" pitchFamily="66" charset="0"/>
              </a:rPr>
              <a:t>Мини –проекты: «Школьный  двор» и«</a:t>
            </a:r>
            <a:br>
              <a:rPr lang="ru-RU" sz="2800" b="1" i="1" u="sng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2800" b="1" i="1" u="sng" dirty="0" smtClean="0">
                <a:solidFill>
                  <a:schemeClr val="tx1"/>
                </a:solidFill>
                <a:latin typeface="Monotype Corsiva" pitchFamily="66" charset="0"/>
              </a:rPr>
              <a:t>Аллея отдыха»</a:t>
            </a:r>
            <a:endParaRPr lang="ru-RU" sz="2800" b="1" i="1" u="sng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6084888" y="3141663"/>
            <a:ext cx="2087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Во время конкурса</a:t>
            </a:r>
          </a:p>
        </p:txBody>
      </p:sp>
      <p:pic>
        <p:nvPicPr>
          <p:cNvPr id="6146" name="Picture 2" descr="D:\Школьный двор\09092009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6" y="2817660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Школьный двор\09092009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96752"/>
            <a:ext cx="2294270" cy="172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Школьный двор\09092009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296" y="2508451"/>
            <a:ext cx="3383483" cy="25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Школьный двор\14092009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692696"/>
            <a:ext cx="2833285" cy="212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Школьный двор\140920090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43139"/>
            <a:ext cx="3121152" cy="234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Школа\Desktop\фото-5\RIMG12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517" y="1483972"/>
            <a:ext cx="2736304" cy="20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Школа\Desktop\фото-5\RIMG124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543" y="4034787"/>
            <a:ext cx="1851670" cy="24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Школа\Desktop\фото-5\RIMG123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945" y="3992685"/>
            <a:ext cx="3227851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28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78000" y="260649"/>
            <a:ext cx="6754440" cy="1080120"/>
          </a:xfrm>
        </p:spPr>
        <p:txBody>
          <a:bodyPr/>
          <a:lstStyle/>
          <a:p>
            <a:pPr marL="0" indent="0">
              <a:buNone/>
            </a:pPr>
            <a:r>
              <a:rPr lang="ru-RU" sz="2400" b="1" i="1" u="sng" dirty="0" smtClean="0">
                <a:latin typeface="Monotype Corsiva" pitchFamily="66" charset="0"/>
              </a:rPr>
              <a:t>Привлечение детей  к занятиям в различных      </a:t>
            </a:r>
          </a:p>
          <a:p>
            <a:pPr marL="0" indent="0">
              <a:buNone/>
            </a:pPr>
            <a:r>
              <a:rPr lang="ru-RU" sz="2400" b="1" i="1" u="sng" dirty="0">
                <a:latin typeface="Monotype Corsiva" pitchFamily="66" charset="0"/>
              </a:rPr>
              <a:t> </a:t>
            </a:r>
            <a:r>
              <a:rPr lang="ru-RU" sz="2400" b="1" i="1" u="sng" dirty="0" smtClean="0">
                <a:latin typeface="Monotype Corsiva" pitchFamily="66" charset="0"/>
              </a:rPr>
              <a:t>                                                              спортивных секциях</a:t>
            </a:r>
            <a:endParaRPr lang="ru-RU" sz="2400" b="1" i="1" u="sng" dirty="0">
              <a:latin typeface="Monotype Corsiva" pitchFamily="66" charset="0"/>
            </a:endParaRPr>
          </a:p>
        </p:txBody>
      </p:sp>
      <p:sp>
        <p:nvSpPr>
          <p:cNvPr id="89091" name="WordArt 3"/>
          <p:cNvSpPr>
            <a:spLocks noChangeArrowheads="1" noChangeShapeType="1" noTextEdit="1"/>
          </p:cNvSpPr>
          <p:nvPr/>
        </p:nvSpPr>
        <p:spPr bwMode="auto">
          <a:xfrm>
            <a:off x="539750" y="476250"/>
            <a:ext cx="6264275" cy="1150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55" y="1484784"/>
            <a:ext cx="3131840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37" y="3566092"/>
            <a:ext cx="3072341" cy="2304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992" y="4394671"/>
            <a:ext cx="2664296" cy="19982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348904"/>
            <a:ext cx="2956250" cy="2217188"/>
          </a:xfrm>
          <a:prstGeom prst="rect">
            <a:avLst/>
          </a:prstGeom>
        </p:spPr>
      </p:pic>
      <p:pic>
        <p:nvPicPr>
          <p:cNvPr id="3075" name="Picture 3" descr="C:\Users\Школа\Desktop\фото-5\RIMG179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67084"/>
            <a:ext cx="2664296" cy="199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0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85775"/>
            <a:ext cx="8086725" cy="1143000"/>
          </a:xfrm>
        </p:spPr>
        <p:txBody>
          <a:bodyPr/>
          <a:lstStyle/>
          <a:p>
            <a:r>
              <a:rPr lang="ru-RU" sz="2800" b="1" i="1" u="sng" dirty="0" smtClean="0">
                <a:solidFill>
                  <a:schemeClr val="tx1"/>
                </a:solidFill>
                <a:latin typeface="Monotype Corsiva" pitchFamily="66" charset="0"/>
              </a:rPr>
              <a:t>День  Здоровья  любят все </a:t>
            </a:r>
            <a:endParaRPr lang="ru-RU" sz="2800" b="1" i="1" u="sng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4787900" y="4724400"/>
            <a:ext cx="3816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14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pitchFamily="34" charset="0"/>
              </a:rPr>
              <a:t>Венок для возложения к доту.</a:t>
            </a:r>
          </a:p>
        </p:txBody>
      </p:sp>
      <p:pic>
        <p:nvPicPr>
          <p:cNvPr id="5122" name="Picture 2" descr="D:\100RICOH\RIMG01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84070"/>
            <a:ext cx="2759889" cy="206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100RICOH\RIMG01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2" y="2319028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100RICOH\RIMG02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081" y="1430397"/>
            <a:ext cx="2369683" cy="177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101MSDCF\101MSDCF\DSC023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52" y="3826646"/>
            <a:ext cx="3023320" cy="226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101MSDCF\101MSDCF\DSC022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655" y="4002460"/>
            <a:ext cx="2951729" cy="221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101MSDCF\101MSDCF\DSC0241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301" y="1916832"/>
            <a:ext cx="2544118" cy="190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Школа\Desktop\фото-5\RIMG087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42142"/>
            <a:ext cx="3165486" cy="237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1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548680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Monotype Corsiva" pitchFamily="66" charset="0"/>
              </a:rPr>
              <a:t>Вовлечение школьников в интеллектуальные Международные, Всеукраинские  конкурсы по различным школьным предметам способствует интеллектуальному развитию и самостоятельному решению проблем </a:t>
            </a:r>
          </a:p>
        </p:txBody>
      </p:sp>
      <p:pic>
        <p:nvPicPr>
          <p:cNvPr id="5122" name="Picture 2" descr="C:\Users\Школа\Desktop\фото-5\RIMG1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4" y="1340768"/>
            <a:ext cx="2939819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Школа\Desktop\фото-5\RIMG16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523316"/>
            <a:ext cx="3672408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Школа\Desktop\фото-5\RIMG1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00469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764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9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>
                <a:latin typeface="Monotype Corsiva" pitchFamily="66" charset="0"/>
              </a:rPr>
              <a:t>Участие в соревнованиях и конкурсах </a:t>
            </a:r>
            <a:r>
              <a:rPr lang="ru-RU" sz="2800" b="1" i="1" u="sng" dirty="0" smtClean="0">
                <a:latin typeface="Monotype Corsiva" pitchFamily="66" charset="0"/>
              </a:rPr>
              <a:t> различного </a:t>
            </a:r>
            <a:r>
              <a:rPr lang="ru-RU" sz="2800" b="1" i="1" u="sng" dirty="0">
                <a:latin typeface="Monotype Corsiva" pitchFamily="66" charset="0"/>
              </a:rPr>
              <a:t>уровня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038" r="10596"/>
          <a:stretch/>
        </p:blipFill>
        <p:spPr>
          <a:xfrm>
            <a:off x="1660462" y="3068960"/>
            <a:ext cx="3163565" cy="2281312"/>
          </a:xfrm>
          <a:prstGeom prst="rect">
            <a:avLst/>
          </a:prstGeom>
        </p:spPr>
      </p:pic>
      <p:pic>
        <p:nvPicPr>
          <p:cNvPr id="6" name="Picture 6" descr="DSCN08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928688"/>
            <a:ext cx="304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2"/>
          <a:stretch/>
        </p:blipFill>
        <p:spPr>
          <a:xfrm>
            <a:off x="107504" y="1115380"/>
            <a:ext cx="2952328" cy="25971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29188" y="5608122"/>
            <a:ext cx="32164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>
                <a:solidFill>
                  <a:srgbClr val="FFC000"/>
                </a:solidFill>
              </a:rPr>
              <a:t>Наши достижения</a:t>
            </a:r>
          </a:p>
        </p:txBody>
      </p:sp>
      <p:pic>
        <p:nvPicPr>
          <p:cNvPr id="1026" name="Picture 2" descr="D:\фото зарница\RIMG02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97" y="4543219"/>
            <a:ext cx="2839741" cy="212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1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5"/>
            <a:ext cx="6102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i="1" u="sng" dirty="0" smtClean="0">
                <a:latin typeface="Monotype Corsiva" pitchFamily="66" charset="0"/>
              </a:rPr>
              <a:t>Наши достижения</a:t>
            </a:r>
            <a:endParaRPr lang="ru-RU" sz="2800" b="1" i="1" u="sng" dirty="0">
              <a:latin typeface="Monotype Corsiva" pitchFamily="66" charset="0"/>
            </a:endParaRPr>
          </a:p>
        </p:txBody>
      </p:sp>
      <p:pic>
        <p:nvPicPr>
          <p:cNvPr id="5" name="__plpcte_target" descr="Описание: http://uld16.odnoklassniki.ru/getImage?photoId=437897606906&amp;photoType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9" y="1091576"/>
            <a:ext cx="18764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__plpcte_target" descr="Описание: http://uld16.odnoklassniki.ru/getImage?photoId=437897667834&amp;photoType=0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40" y="1091576"/>
            <a:ext cx="1584176" cy="211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5440" y="2852936"/>
            <a:ext cx="30279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Берегулина</a:t>
            </a:r>
            <a:r>
              <a:rPr lang="ru-RU" dirty="0"/>
              <a:t> Екатерина,</a:t>
            </a:r>
          </a:p>
          <a:p>
            <a:r>
              <a:rPr lang="ru-RU" dirty="0"/>
              <a:t>член МАН, победитель-</a:t>
            </a:r>
            <a:r>
              <a:rPr lang="ru-RU" dirty="0" err="1"/>
              <a:t>ница</a:t>
            </a:r>
            <a:r>
              <a:rPr lang="ru-RU" dirty="0"/>
              <a:t> конкурса «Судьба моей семьи в судьбе моей страны», награждена путевкой в Санкт- Петербург </a:t>
            </a:r>
          </a:p>
        </p:txBody>
      </p:sp>
      <p:pic>
        <p:nvPicPr>
          <p:cNvPr id="8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62" y="4632650"/>
            <a:ext cx="288274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6"/>
          <a:stretch/>
        </p:blipFill>
        <p:spPr>
          <a:xfrm>
            <a:off x="4206506" y="959516"/>
            <a:ext cx="2420502" cy="2088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802" y="3327745"/>
            <a:ext cx="2319688" cy="29058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32240" y="1126469"/>
            <a:ext cx="20303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Година Оксана, член МАН, победительница конкурса «Я люблю </a:t>
            </a:r>
            <a:r>
              <a:rPr lang="ru-RU" dirty="0" err="1"/>
              <a:t>Сакский</a:t>
            </a:r>
            <a:r>
              <a:rPr lang="ru-RU" dirty="0"/>
              <a:t> район»,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627008" y="3573016"/>
            <a:ext cx="21355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Мамбетова</a:t>
            </a:r>
            <a:r>
              <a:rPr lang="ru-RU" dirty="0"/>
              <a:t> </a:t>
            </a:r>
            <a:r>
              <a:rPr lang="ru-RU" dirty="0" err="1"/>
              <a:t>Арзы</a:t>
            </a:r>
            <a:r>
              <a:rPr lang="ru-RU" dirty="0"/>
              <a:t>, член МАН, победительница  конкурсов: «Ученик года -2012», «Налоги глазами детей», </a:t>
            </a:r>
            <a:r>
              <a:rPr lang="ru-RU" dirty="0" err="1"/>
              <a:t>интеллектуаль-ных</a:t>
            </a:r>
            <a:r>
              <a:rPr lang="ru-RU" dirty="0"/>
              <a:t> игр, олимпиад</a:t>
            </a:r>
          </a:p>
        </p:txBody>
      </p:sp>
    </p:spTree>
    <p:extLst>
      <p:ext uri="{BB962C8B-B14F-4D97-AF65-F5344CB8AC3E}">
        <p14:creationId xmlns:p14="http://schemas.microsoft.com/office/powerpoint/2010/main" val="2979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Text Box 3"/>
          <p:cNvSpPr txBox="1">
            <a:spLocks noChangeArrowheads="1"/>
          </p:cNvSpPr>
          <p:nvPr/>
        </p:nvSpPr>
        <p:spPr bwMode="auto">
          <a:xfrm>
            <a:off x="1227007" y="476672"/>
            <a:ext cx="6781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000" dirty="0" smtClean="0">
                <a:solidFill>
                  <a:srgbClr val="CCECFF"/>
                </a:solidFill>
                <a:latin typeface="Monotype Corsiva" pitchFamily="66" charset="0"/>
              </a:rPr>
              <a:t>Здравствуй, лагерь «Бригантина»</a:t>
            </a:r>
            <a:endParaRPr kumimoji="1" lang="ru-RU" sz="4000" dirty="0">
              <a:solidFill>
                <a:srgbClr val="CCECFF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D:\фото\DSC06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2191"/>
            <a:ext cx="2880320" cy="255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\DSC06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747" y="1657350"/>
            <a:ext cx="3252956" cy="312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\DSC06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16728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436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63688" y="332656"/>
            <a:ext cx="6624637" cy="458788"/>
          </a:xfrm>
          <a:noFill/>
          <a:ln/>
          <a:extLst>
            <a:ext uri="{91240B29-F687-4F45-9708-019B960494DF}">
              <a14:hiddenLine xmlns:a14="http://schemas.microsoft.com/office/drawing/2010/main" w="762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3200" b="1" u="sng" dirty="0">
                <a:solidFill>
                  <a:schemeClr val="tx1"/>
                </a:solidFill>
              </a:rPr>
              <a:t>Администрация школы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115616" y="1052513"/>
            <a:ext cx="7128719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b="1" u="sng" dirty="0">
                <a:cs typeface="Arial" pitchFamily="34" charset="0"/>
              </a:rPr>
              <a:t>Директор школы</a:t>
            </a:r>
            <a:r>
              <a:rPr lang="ru-RU" sz="2000" b="1" u="sng" dirty="0">
                <a:cs typeface="Arial" pitchFamily="34" charset="0"/>
              </a:rPr>
              <a:t/>
            </a:r>
            <a:br>
              <a:rPr lang="ru-RU" sz="2000" b="1" u="sng" dirty="0">
                <a:cs typeface="Arial" pitchFamily="34" charset="0"/>
              </a:rPr>
            </a:br>
            <a:r>
              <a:rPr lang="ru-RU" sz="2400" b="1" dirty="0" smtClean="0">
                <a:cs typeface="Arial" pitchFamily="34" charset="0"/>
              </a:rPr>
              <a:t>Кучеренко Татьяна Дмитриевна</a:t>
            </a:r>
            <a:endParaRPr lang="ru-RU" sz="2400" b="1" dirty="0">
              <a:cs typeface="Arial" pitchFamily="34" charset="0"/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68313" y="2132856"/>
            <a:ext cx="8135937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i="1" u="sng" dirty="0">
                <a:cs typeface="Arial" pitchFamily="34" charset="0"/>
              </a:rPr>
              <a:t>Заместители </a:t>
            </a:r>
            <a:r>
              <a:rPr lang="ru-RU" sz="2000" b="1" i="1" u="sng" dirty="0" smtClean="0">
                <a:cs typeface="Arial" pitchFamily="34" charset="0"/>
              </a:rPr>
              <a:t>директора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i="1" u="sng" dirty="0">
                <a:cs typeface="Arial" pitchFamily="34" charset="0"/>
              </a:rPr>
              <a:t/>
            </a:r>
            <a:br>
              <a:rPr lang="ru-RU" sz="2000" b="1" i="1" u="sng" dirty="0">
                <a:cs typeface="Arial" pitchFamily="34" charset="0"/>
              </a:rPr>
            </a:br>
            <a:r>
              <a:rPr lang="ru-RU" sz="1600" b="1" u="sng" dirty="0">
                <a:cs typeface="Arial" pitchFamily="34" charset="0"/>
              </a:rPr>
              <a:t> по учебно-воспитательной работе  </a:t>
            </a:r>
            <a:r>
              <a:rPr lang="ru-RU" sz="1600" b="1" dirty="0">
                <a:cs typeface="Arial" pitchFamily="34" charset="0"/>
              </a:rPr>
              <a:t>                     </a:t>
            </a:r>
            <a:r>
              <a:rPr lang="ru-RU" sz="1600" b="1" u="sng" dirty="0" smtClean="0">
                <a:cs typeface="Arial" pitchFamily="34" charset="0"/>
              </a:rPr>
              <a:t> </a:t>
            </a:r>
            <a:r>
              <a:rPr lang="ru-RU" sz="1600" b="1" u="sng" dirty="0">
                <a:cs typeface="Arial" pitchFamily="34" charset="0"/>
              </a:rPr>
              <a:t>по воспитательной работе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826030" y="3429000"/>
            <a:ext cx="32017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cs typeface="Arial" pitchFamily="34" charset="0"/>
              </a:rPr>
              <a:t>          </a:t>
            </a:r>
            <a:r>
              <a:rPr lang="ru-RU" sz="2000" b="1" dirty="0" err="1" smtClean="0">
                <a:cs typeface="Arial" pitchFamily="34" charset="0"/>
              </a:rPr>
              <a:t>Аппазова</a:t>
            </a:r>
            <a:r>
              <a:rPr lang="ru-RU" sz="2000" b="1" dirty="0" smtClean="0">
                <a:cs typeface="Arial" pitchFamily="34" charset="0"/>
              </a:rPr>
              <a:t> </a:t>
            </a:r>
          </a:p>
          <a:p>
            <a:pPr fontAlgn="base">
              <a:spcAft>
                <a:spcPct val="0"/>
              </a:spcAft>
            </a:pPr>
            <a:r>
              <a:rPr lang="ru-RU" sz="2000" b="1" dirty="0" err="1" smtClean="0">
                <a:cs typeface="Arial" pitchFamily="34" charset="0"/>
              </a:rPr>
              <a:t>Султание</a:t>
            </a:r>
            <a:r>
              <a:rPr lang="ru-RU" sz="2000" b="1" dirty="0" smtClean="0">
                <a:cs typeface="Arial" pitchFamily="34" charset="0"/>
              </a:rPr>
              <a:t> </a:t>
            </a:r>
            <a:r>
              <a:rPr lang="ru-RU" sz="2000" b="1" dirty="0" err="1" smtClean="0">
                <a:cs typeface="Arial" pitchFamily="34" charset="0"/>
              </a:rPr>
              <a:t>Хамитовна</a:t>
            </a:r>
            <a:r>
              <a:rPr lang="ru-RU" sz="2000" b="1" dirty="0">
                <a:cs typeface="Arial" pitchFamily="34" charset="0"/>
              </a:rPr>
              <a:t/>
            </a:r>
            <a:br>
              <a:rPr lang="ru-RU" sz="2000" b="1" dirty="0">
                <a:cs typeface="Arial" pitchFamily="34" charset="0"/>
              </a:rPr>
            </a:br>
            <a:endParaRPr lang="ru-RU" sz="2000" b="1" dirty="0">
              <a:cs typeface="Arial" pitchFamily="34" charset="0"/>
            </a:endParaRP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5292080" y="3480574"/>
            <a:ext cx="353103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err="1" smtClean="0">
                <a:cs typeface="Arial" pitchFamily="34" charset="0"/>
              </a:rPr>
              <a:t>Камаева</a:t>
            </a:r>
            <a:r>
              <a:rPr lang="ru-RU" sz="2000" b="1" dirty="0" smtClean="0">
                <a:cs typeface="Arial" pitchFamily="34" charset="0"/>
              </a:rPr>
              <a:t>  </a:t>
            </a:r>
            <a:r>
              <a:rPr lang="ru-RU" sz="2000" b="1" dirty="0">
                <a:cs typeface="Arial" pitchFamily="34" charset="0"/>
              </a:rPr>
              <a:t/>
            </a:r>
            <a:br>
              <a:rPr lang="ru-RU" sz="2000" b="1" dirty="0">
                <a:cs typeface="Arial" pitchFamily="34" charset="0"/>
              </a:rPr>
            </a:br>
            <a:r>
              <a:rPr lang="ru-RU" sz="2000" b="1" dirty="0" smtClean="0">
                <a:cs typeface="Arial" pitchFamily="34" charset="0"/>
              </a:rPr>
              <a:t>Лилия </a:t>
            </a:r>
            <a:r>
              <a:rPr lang="ru-RU" sz="2000" b="1" dirty="0" err="1" smtClean="0">
                <a:cs typeface="Arial" pitchFamily="34" charset="0"/>
              </a:rPr>
              <a:t>Аблаевна</a:t>
            </a:r>
            <a:r>
              <a:rPr lang="ru-RU" sz="2000" b="1" dirty="0">
                <a:cs typeface="Arial" pitchFamily="34" charset="0"/>
              </a:rPr>
              <a:t/>
            </a:r>
            <a:br>
              <a:rPr lang="ru-RU" sz="2000" b="1" dirty="0">
                <a:cs typeface="Arial" pitchFamily="34" charset="0"/>
              </a:rPr>
            </a:br>
            <a:endParaRPr lang="ru-RU" sz="2000" b="1" dirty="0"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6030" y="4330526"/>
            <a:ext cx="7778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b="1" u="sng" dirty="0">
                <a:latin typeface="Arial Black" pitchFamily="34" charset="0"/>
                <a:cs typeface="Arial" pitchFamily="34" charset="0"/>
              </a:rPr>
              <a:t>Служба </a:t>
            </a:r>
            <a:r>
              <a:rPr lang="ru-RU" b="1" u="sng" dirty="0" smtClean="0">
                <a:latin typeface="Arial Black" pitchFamily="34" charset="0"/>
                <a:cs typeface="Arial" pitchFamily="34" charset="0"/>
              </a:rPr>
              <a:t>сопровождения                 Педагог-организатор</a:t>
            </a:r>
            <a:endParaRPr lang="ru-RU" b="1" u="sng" dirty="0"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935104" y="4941168"/>
            <a:ext cx="720235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1600" b="1" u="sng" dirty="0" smtClean="0">
                <a:cs typeface="Arial" pitchFamily="34" charset="0"/>
              </a:rPr>
              <a:t>Психолог </a:t>
            </a:r>
            <a:r>
              <a:rPr lang="ru-RU" sz="1400" b="1" dirty="0" smtClean="0">
                <a:cs typeface="Arial" pitchFamily="34" charset="0"/>
              </a:rPr>
              <a:t>    </a:t>
            </a:r>
            <a:r>
              <a:rPr lang="ru-RU" sz="2000" b="1" dirty="0" smtClean="0">
                <a:cs typeface="Arial" pitchFamily="34" charset="0"/>
              </a:rPr>
              <a:t>   </a:t>
            </a:r>
            <a:r>
              <a:rPr lang="ru-RU" sz="2000" b="1" dirty="0" err="1" smtClean="0">
                <a:cs typeface="Arial" pitchFamily="34" charset="0"/>
              </a:rPr>
              <a:t>Салаватова</a:t>
            </a:r>
            <a:r>
              <a:rPr lang="ru-RU" sz="2000" b="1" dirty="0" smtClean="0">
                <a:cs typeface="Arial" pitchFamily="34" charset="0"/>
              </a:rPr>
              <a:t>                               </a:t>
            </a:r>
            <a:r>
              <a:rPr lang="ru-RU" sz="2000" b="1" dirty="0" err="1" smtClean="0">
                <a:cs typeface="Arial" pitchFamily="34" charset="0"/>
              </a:rPr>
              <a:t>Борсяк</a:t>
            </a:r>
            <a:endParaRPr lang="ru-RU" sz="2000" b="1" dirty="0" smtClean="0">
              <a:cs typeface="Arial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dirty="0" smtClean="0">
                <a:cs typeface="Arial" pitchFamily="34" charset="0"/>
              </a:rPr>
              <a:t> Ольга Александровна                        Янина Михайловна</a:t>
            </a:r>
            <a:r>
              <a:rPr lang="ru-RU" sz="1400" b="1" dirty="0">
                <a:cs typeface="Arial" pitchFamily="34" charset="0"/>
              </a:rPr>
              <a:t/>
            </a:r>
            <a:br>
              <a:rPr lang="ru-RU" sz="1400" b="1" dirty="0">
                <a:cs typeface="Arial" pitchFamily="34" charset="0"/>
              </a:rPr>
            </a:br>
            <a:r>
              <a:rPr lang="ru-RU" sz="1600" b="1" dirty="0">
                <a:cs typeface="Arial" pitchFamily="34" charset="0"/>
              </a:rPr>
              <a:t/>
            </a:r>
            <a:br>
              <a:rPr lang="ru-RU" sz="1600" b="1" dirty="0">
                <a:cs typeface="Arial" pitchFamily="34" charset="0"/>
              </a:rPr>
            </a:br>
            <a:endParaRPr lang="ru-RU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5508625" y="549275"/>
            <a:ext cx="5410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ru-RU" sz="4400">
                <a:solidFill>
                  <a:srgbClr val="CCECFF"/>
                </a:solidFill>
                <a:latin typeface="Monotype Corsiva" pitchFamily="66" charset="0"/>
              </a:rPr>
              <a:t>Аквапарк</a:t>
            </a:r>
          </a:p>
        </p:txBody>
      </p:sp>
      <p:pic>
        <p:nvPicPr>
          <p:cNvPr id="2051" name="Picture 3" descr="D:\амиде\DSC056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6" y="188640"/>
            <a:ext cx="3534577" cy="265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амиде\DSC056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72927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амиде\DSC05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97" y="3195878"/>
            <a:ext cx="3275856" cy="24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амиде\DSC057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13780"/>
            <a:ext cx="3203848" cy="240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7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Школа\Desktop\фото-5\RIMG0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14" y="2420888"/>
            <a:ext cx="3522520" cy="264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Школа\Desktop\фото-5\RIMG03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293096"/>
            <a:ext cx="2736304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Школа\Desktop\фото-5\RIMG03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270" y="1397119"/>
            <a:ext cx="2627784" cy="19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Школа\Desktop\фото-5\RIMG04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59" y="4344486"/>
            <a:ext cx="2738860" cy="205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Школа\Desktop\фото-5\RIMG04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85" y="1473818"/>
            <a:ext cx="2525519" cy="189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55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310" y="188640"/>
            <a:ext cx="83529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21 ноября 2014 г. нашу школу посетили почетные гости: </a:t>
            </a:r>
            <a:br>
              <a:rPr lang="ru-RU" b="1" i="1" dirty="0" smtClean="0"/>
            </a:br>
            <a:r>
              <a:rPr lang="ru-RU" b="1" i="1" dirty="0" smtClean="0">
                <a:solidFill>
                  <a:srgbClr val="7030A0"/>
                </a:solidFill>
              </a:rPr>
              <a:t>Гончарова Н.Г. – Министр образования и науки Республики Крым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Яицкая Н.А. – Депутат Госсовета Республики Крым 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err="1" smtClean="0">
                <a:solidFill>
                  <a:srgbClr val="7030A0"/>
                </a:solidFill>
              </a:rPr>
              <a:t>Россоловский</a:t>
            </a:r>
            <a:r>
              <a:rPr lang="ru-RU" b="1" i="1" dirty="0" smtClean="0">
                <a:solidFill>
                  <a:srgbClr val="7030A0"/>
                </a:solidFill>
              </a:rPr>
              <a:t> Н.Д. – Председатель </a:t>
            </a:r>
            <a:r>
              <a:rPr lang="ru-RU" b="1" i="1" dirty="0" err="1" smtClean="0">
                <a:solidFill>
                  <a:srgbClr val="7030A0"/>
                </a:solidFill>
              </a:rPr>
              <a:t>Сакского</a:t>
            </a:r>
            <a:r>
              <a:rPr lang="ru-RU" b="1" i="1" dirty="0" smtClean="0">
                <a:solidFill>
                  <a:srgbClr val="7030A0"/>
                </a:solidFill>
              </a:rPr>
              <a:t> Райсовета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Мирошниченко Г.А. – Председатель </a:t>
            </a:r>
            <a:r>
              <a:rPr lang="ru-RU" b="1" i="1" dirty="0" err="1" smtClean="0">
                <a:solidFill>
                  <a:srgbClr val="7030A0"/>
                </a:solidFill>
              </a:rPr>
              <a:t>Сакской</a:t>
            </a:r>
            <a:r>
              <a:rPr lang="ru-RU" b="1" i="1" dirty="0" smtClean="0">
                <a:solidFill>
                  <a:srgbClr val="7030A0"/>
                </a:solidFill>
              </a:rPr>
              <a:t> РГА</a:t>
            </a:r>
            <a:br>
              <a:rPr lang="ru-RU" b="1" i="1" dirty="0" smtClean="0">
                <a:solidFill>
                  <a:srgbClr val="7030A0"/>
                </a:solidFill>
              </a:rPr>
            </a:br>
            <a:r>
              <a:rPr lang="ru-RU" b="1" i="1" dirty="0" smtClean="0">
                <a:solidFill>
                  <a:srgbClr val="7030A0"/>
                </a:solidFill>
              </a:rPr>
              <a:t>Соболев В.Н. – Начальник отдела образования </a:t>
            </a:r>
            <a:r>
              <a:rPr lang="ru-RU" b="1" i="1" dirty="0" err="1" smtClean="0">
                <a:solidFill>
                  <a:srgbClr val="7030A0"/>
                </a:solidFill>
              </a:rPr>
              <a:t>Сакской</a:t>
            </a:r>
            <a:r>
              <a:rPr lang="ru-RU" b="1" i="1" dirty="0" smtClean="0">
                <a:solidFill>
                  <a:srgbClr val="7030A0"/>
                </a:solidFill>
              </a:rPr>
              <a:t> РГА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1027" name="Picture 3" descr="C:\Users\Информатика\Pictures\DSC_31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6583059" cy="437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нформатика\Pictures\DSC_31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886007"/>
            <a:ext cx="8395824" cy="558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2018" y="214043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Беседа с учащимся 3 класса </a:t>
            </a:r>
            <a:r>
              <a:rPr lang="ru-RU" sz="2400" b="1" i="1" dirty="0" err="1" smtClean="0"/>
              <a:t>Редченко</a:t>
            </a:r>
            <a:r>
              <a:rPr lang="ru-RU" sz="2400" b="1" i="1" dirty="0" smtClean="0"/>
              <a:t> Даниилом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70478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нформатика\Pictures\DSC_3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16" y="962423"/>
            <a:ext cx="8581356" cy="570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1626" y="188640"/>
            <a:ext cx="7596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Встреча с нашими выпускниками</a:t>
            </a:r>
            <a:endParaRPr lang="ru-RU" sz="3200" b="1" i="1" dirty="0"/>
          </a:p>
        </p:txBody>
      </p:sp>
    </p:spTree>
    <p:extLst>
      <p:ext uri="{BB962C8B-B14F-4D97-AF65-F5344CB8AC3E}">
        <p14:creationId xmlns:p14="http://schemas.microsoft.com/office/powerpoint/2010/main" val="11131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Информатика\Pictures\DSC_31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48464" cy="5818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260648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Детский сад «Светлячок»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311892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88640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Мы всегда рады видеть вас в Ивановской школе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1" r="9888" b="12302"/>
          <a:stretch/>
        </p:blipFill>
        <p:spPr bwMode="auto">
          <a:xfrm>
            <a:off x="160935" y="980728"/>
            <a:ext cx="8861376" cy="554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997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485616" y="1301308"/>
            <a:ext cx="8280400" cy="320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500" b="1" dirty="0">
                <a:solidFill>
                  <a:srgbClr val="FFFFFF"/>
                </a:solidFill>
              </a:rPr>
              <a:t>	В школе </a:t>
            </a:r>
            <a:r>
              <a:rPr lang="ru-RU" sz="2500" b="1" dirty="0" smtClean="0">
                <a:solidFill>
                  <a:srgbClr val="FFFFFF"/>
                </a:solidFill>
              </a:rPr>
              <a:t>работает 20 учителей, </a:t>
            </a:r>
            <a:r>
              <a:rPr lang="ru-RU" sz="2500" dirty="0">
                <a:solidFill>
                  <a:srgbClr val="FFFFFF"/>
                </a:solidFill>
              </a:rPr>
              <a:t>из них:</a:t>
            </a: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ru-RU" sz="2500" dirty="0">
              <a:solidFill>
                <a:srgbClr val="FFFFFF"/>
              </a:solidFill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sz="2500" dirty="0" smtClean="0">
                <a:solidFill>
                  <a:srgbClr val="FFFFFF"/>
                </a:solidFill>
              </a:rPr>
              <a:t>Старший учитель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ru-RU" sz="2500" dirty="0" smtClean="0">
                <a:solidFill>
                  <a:srgbClr val="FFFFFF"/>
                </a:solidFill>
              </a:rPr>
              <a:t> </a:t>
            </a:r>
            <a:r>
              <a:rPr lang="ru-RU" sz="2500" dirty="0">
                <a:solidFill>
                  <a:srgbClr val="FFFFFF"/>
                </a:solidFill>
              </a:rPr>
              <a:t>7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500" dirty="0" smtClean="0">
                <a:solidFill>
                  <a:srgbClr val="FFFFFF"/>
                </a:solidFill>
              </a:rPr>
              <a:t>    высшей </a:t>
            </a:r>
            <a:r>
              <a:rPr lang="ru-RU" sz="2500" dirty="0">
                <a:solidFill>
                  <a:srgbClr val="FFFFFF"/>
                </a:solidFill>
              </a:rPr>
              <a:t>квалификационной </a:t>
            </a:r>
            <a:r>
              <a:rPr lang="ru-RU" sz="2500" dirty="0" smtClean="0">
                <a:solidFill>
                  <a:srgbClr val="FFFFFF"/>
                </a:solidFill>
              </a:rPr>
              <a:t>категории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ru-RU" sz="2500" dirty="0" smtClean="0">
                <a:solidFill>
                  <a:srgbClr val="FFFFFF"/>
                </a:solidFill>
              </a:rPr>
              <a:t> </a:t>
            </a:r>
            <a:r>
              <a:rPr lang="ru-RU" sz="2500" dirty="0">
                <a:solidFill>
                  <a:srgbClr val="FFFFFF"/>
                </a:solidFill>
              </a:rPr>
              <a:t>8</a:t>
            </a:r>
            <a:r>
              <a:rPr lang="ru-RU" sz="2500" dirty="0" smtClean="0">
                <a:solidFill>
                  <a:srgbClr val="FFFFFF"/>
                </a:solidFill>
              </a:rPr>
              <a:t>   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500" dirty="0" smtClean="0">
                <a:solidFill>
                  <a:srgbClr val="FFFFFF"/>
                </a:solidFill>
              </a:rPr>
              <a:t>    первой </a:t>
            </a:r>
            <a:r>
              <a:rPr lang="ru-RU" sz="2500" dirty="0">
                <a:solidFill>
                  <a:srgbClr val="FFFFFF"/>
                </a:solidFill>
              </a:rPr>
              <a:t>квалификационной категории  </a:t>
            </a:r>
            <a:r>
              <a:rPr lang="en-US" sz="2500" dirty="0" smtClean="0">
                <a:solidFill>
                  <a:srgbClr val="FFFFFF"/>
                </a:solidFill>
              </a:rPr>
              <a:t> </a:t>
            </a:r>
            <a:r>
              <a:rPr lang="ru-RU" sz="2500" dirty="0">
                <a:solidFill>
                  <a:srgbClr val="FFFFFF"/>
                </a:solidFill>
              </a:rPr>
              <a:t>4</a:t>
            </a:r>
            <a:r>
              <a:rPr lang="ru-RU" sz="2500" dirty="0" smtClean="0">
                <a:solidFill>
                  <a:srgbClr val="FFFFFF"/>
                </a:solidFill>
              </a:rPr>
              <a:t>   </a:t>
            </a: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500" dirty="0" smtClean="0">
                <a:solidFill>
                  <a:srgbClr val="FFFFFF"/>
                </a:solidFill>
              </a:rPr>
              <a:t>    молодой специалист</a:t>
            </a:r>
            <a:r>
              <a:rPr lang="en-US" sz="2500" dirty="0" smtClean="0">
                <a:solidFill>
                  <a:srgbClr val="FFFFFF"/>
                </a:solidFill>
              </a:rPr>
              <a:t>  </a:t>
            </a:r>
            <a:r>
              <a:rPr lang="ru-RU" sz="2500" dirty="0">
                <a:solidFill>
                  <a:srgbClr val="FFFFFF"/>
                </a:solidFill>
              </a:rPr>
              <a:t>4</a:t>
            </a:r>
            <a:endParaRPr lang="ru-RU" sz="2500" dirty="0" smtClean="0">
              <a:solidFill>
                <a:srgbClr val="FFFFFF"/>
              </a:solidFill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500" dirty="0" smtClean="0">
                <a:solidFill>
                  <a:srgbClr val="FFFFFF"/>
                </a:solidFill>
              </a:rPr>
              <a:t>    </a:t>
            </a:r>
            <a:endParaRPr lang="ru-RU" sz="2500" dirty="0">
              <a:solidFill>
                <a:srgbClr val="FFFFFF"/>
              </a:solidFill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2500" dirty="0">
              <a:solidFill>
                <a:srgbClr val="FFFFFF"/>
              </a:solidFill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2500" dirty="0">
              <a:solidFill>
                <a:srgbClr val="FFFFFF"/>
              </a:solidFill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611188" y="4076700"/>
            <a:ext cx="7921625" cy="177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200" dirty="0" smtClean="0">
                <a:solidFill>
                  <a:srgbClr val="FFFFFF"/>
                </a:solidFill>
              </a:rPr>
              <a:t> </a:t>
            </a:r>
            <a:r>
              <a:rPr lang="ru-RU" sz="2200" dirty="0" smtClean="0">
                <a:solidFill>
                  <a:srgbClr val="FFFFFF"/>
                </a:solidFill>
              </a:rPr>
              <a:t>библиотекарь 1</a:t>
            </a:r>
            <a:endParaRPr lang="ru-RU" sz="2200" dirty="0">
              <a:solidFill>
                <a:srgbClr val="FFFFFF"/>
              </a:solidFill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FFFFFF"/>
                </a:solidFill>
              </a:rPr>
              <a:t>    За </a:t>
            </a:r>
            <a:r>
              <a:rPr lang="ru-RU" sz="2200" dirty="0">
                <a:solidFill>
                  <a:srgbClr val="FFFFFF"/>
                </a:solidFill>
              </a:rPr>
              <a:t>последние годы выпускники школы </a:t>
            </a:r>
            <a:r>
              <a:rPr lang="ru-RU" sz="2200" dirty="0" smtClean="0">
                <a:solidFill>
                  <a:srgbClr val="FFFFFF"/>
                </a:solidFill>
              </a:rPr>
              <a:t>получили</a:t>
            </a:r>
            <a:endParaRPr lang="ru-RU" sz="2200" dirty="0">
              <a:solidFill>
                <a:srgbClr val="FFFFFF"/>
              </a:solidFill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FFFFFF"/>
                </a:solidFill>
              </a:rPr>
              <a:t>  </a:t>
            </a:r>
            <a:r>
              <a:rPr lang="en-US" sz="2200" dirty="0" smtClean="0">
                <a:solidFill>
                  <a:srgbClr val="FFFFFF"/>
                </a:solidFill>
              </a:rPr>
              <a:t>4</a:t>
            </a:r>
            <a:r>
              <a:rPr lang="ru-RU" sz="2200" dirty="0" smtClean="0">
                <a:solidFill>
                  <a:srgbClr val="FFFFFF"/>
                </a:solidFill>
              </a:rPr>
              <a:t>1</a:t>
            </a:r>
            <a:r>
              <a:rPr lang="en-US" sz="2200" dirty="0" smtClean="0">
                <a:solidFill>
                  <a:srgbClr val="FFFFFF"/>
                </a:solidFill>
              </a:rPr>
              <a:t> </a:t>
            </a:r>
            <a:r>
              <a:rPr lang="ru-RU" sz="2200" b="1" dirty="0" smtClean="0">
                <a:solidFill>
                  <a:srgbClr val="FFFFFF"/>
                </a:solidFill>
              </a:rPr>
              <a:t>золотую </a:t>
            </a:r>
            <a:r>
              <a:rPr lang="ru-RU" sz="2200" b="1" dirty="0">
                <a:solidFill>
                  <a:srgbClr val="FFFFFF"/>
                </a:solidFill>
              </a:rPr>
              <a:t>и </a:t>
            </a:r>
            <a:r>
              <a:rPr lang="ru-RU" sz="2200" b="1" dirty="0" smtClean="0">
                <a:solidFill>
                  <a:srgbClr val="FFFFFF"/>
                </a:solidFill>
              </a:rPr>
              <a:t>серебряную медаль.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endParaRPr lang="ru-RU" sz="2200" dirty="0">
              <a:solidFill>
                <a:srgbClr val="FFFFFF"/>
              </a:solidFill>
            </a:endParaRPr>
          </a:p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ru-RU" sz="2200" dirty="0" smtClean="0">
                <a:solidFill>
                  <a:srgbClr val="FFFFFF"/>
                </a:solidFill>
              </a:rPr>
              <a:t>     После </a:t>
            </a:r>
            <a:r>
              <a:rPr lang="ru-RU" sz="2200" dirty="0">
                <a:solidFill>
                  <a:srgbClr val="FFFFFF"/>
                </a:solidFill>
              </a:rPr>
              <a:t>окончания школы в ВУЗы поступают около </a:t>
            </a:r>
            <a:r>
              <a:rPr lang="ru-RU" sz="2200" dirty="0" smtClean="0">
                <a:solidFill>
                  <a:srgbClr val="FFFFFF"/>
                </a:solidFill>
              </a:rPr>
              <a:t>65 </a:t>
            </a:r>
            <a:r>
              <a:rPr lang="ru-RU" sz="2200" dirty="0">
                <a:solidFill>
                  <a:srgbClr val="FFFFFF"/>
                </a:solidFill>
              </a:rPr>
              <a:t>% выпускников.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1845310" y="447987"/>
            <a:ext cx="556101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u="sng" dirty="0">
                <a:solidFill>
                  <a:srgbClr val="FFFFFF"/>
                </a:solidFill>
                <a:latin typeface="Arial Black" pitchFamily="34" charset="0"/>
              </a:rPr>
              <a:t>Общая 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310150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79388" y="1320908"/>
            <a:ext cx="8785225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FFFFFF"/>
                </a:solidFill>
                <a:cs typeface="Arial" pitchFamily="34" charset="0"/>
              </a:rPr>
              <a:t>	</a:t>
            </a:r>
            <a:r>
              <a:rPr lang="ru-RU" b="1" dirty="0">
                <a:solidFill>
                  <a:srgbClr val="FFFFFF"/>
                </a:solidFill>
                <a:cs typeface="Arial" pitchFamily="34" charset="0"/>
              </a:rPr>
              <a:t>В школе:</a:t>
            </a:r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 	</a:t>
            </a:r>
            <a:r>
              <a:rPr lang="ru-RU" dirty="0" smtClean="0">
                <a:solidFill>
                  <a:srgbClr val="FFFFFF"/>
                </a:solidFill>
                <a:cs typeface="Arial" pitchFamily="34" charset="0"/>
              </a:rPr>
              <a:t>11 классов (180чел</a:t>
            </a:r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.),</a:t>
            </a:r>
            <a:br>
              <a:rPr lang="ru-RU" dirty="0">
                <a:solidFill>
                  <a:srgbClr val="FFFFFF"/>
                </a:solidFill>
                <a:cs typeface="Arial" pitchFamily="34" charset="0"/>
              </a:rPr>
            </a:br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			3</a:t>
            </a:r>
            <a:r>
              <a:rPr lang="ru-RU" dirty="0" smtClean="0">
                <a:solidFill>
                  <a:srgbClr val="FFFFFF"/>
                </a:solidFill>
                <a:cs typeface="Arial" pitchFamily="34" charset="0"/>
              </a:rPr>
              <a:t> ученика на индивидуальном обучении</a:t>
            </a:r>
            <a:endParaRPr lang="ru-RU" dirty="0">
              <a:solidFill>
                <a:srgbClr val="FFFF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srgbClr val="FFFF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cs typeface="Arial" pitchFamily="34" charset="0"/>
              </a:rPr>
              <a:t>	</a:t>
            </a:r>
            <a:r>
              <a:rPr lang="ru-RU" sz="2400" i="1" u="sng" dirty="0">
                <a:solidFill>
                  <a:srgbClr val="FFFFFF"/>
                </a:solidFill>
                <a:cs typeface="Arial" pitchFamily="34" charset="0"/>
              </a:rPr>
              <a:t>Режим работы</a:t>
            </a:r>
            <a:r>
              <a:rPr lang="ru-RU" sz="2400" i="1" dirty="0">
                <a:solidFill>
                  <a:srgbClr val="FFFFFF"/>
                </a:solidFill>
                <a:cs typeface="Arial" pitchFamily="34" charset="0"/>
              </a:rPr>
              <a:t>: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		</a:t>
            </a:r>
            <a:r>
              <a:rPr lang="ru-RU" dirty="0" smtClean="0">
                <a:solidFill>
                  <a:srgbClr val="FFFFFF"/>
                </a:solidFill>
                <a:cs typeface="Arial" pitchFamily="34" charset="0"/>
              </a:rPr>
              <a:t> </a:t>
            </a:r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– пятидневная учебная неделя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cs typeface="Arial" pitchFamily="34" charset="0"/>
              </a:rPr>
              <a:t>	продолжительность уроков</a:t>
            </a:r>
            <a:r>
              <a:rPr lang="ru-RU" b="1" dirty="0" smtClean="0">
                <a:solidFill>
                  <a:srgbClr val="FFFFFF"/>
                </a:solidFill>
                <a:cs typeface="Arial" pitchFamily="34" charset="0"/>
              </a:rPr>
              <a:t>, элективных курсов</a:t>
            </a:r>
            <a:r>
              <a:rPr lang="ru-RU" b="1" dirty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ru-RU" b="1" dirty="0">
                <a:solidFill>
                  <a:srgbClr val="FFFFFF"/>
                </a:solidFill>
                <a:cs typeface="Arial" pitchFamily="34" charset="0"/>
              </a:rPr>
            </a:br>
            <a:r>
              <a:rPr lang="ru-RU" b="1" dirty="0">
                <a:solidFill>
                  <a:srgbClr val="FFFFFF"/>
                </a:solidFill>
                <a:cs typeface="Arial" pitchFamily="34" charset="0"/>
              </a:rPr>
              <a:t> 	</a:t>
            </a:r>
            <a:r>
              <a:rPr lang="ru-RU" b="1" dirty="0" smtClean="0">
                <a:solidFill>
                  <a:srgbClr val="FFFFFF"/>
                </a:solidFill>
                <a:cs typeface="Arial" pitchFamily="34" charset="0"/>
              </a:rPr>
              <a:t>         1 класс - в 1 полугодии - 3</a:t>
            </a:r>
            <a:r>
              <a:rPr lang="ru-RU" dirty="0" smtClean="0">
                <a:solidFill>
                  <a:srgbClr val="FFFFFF"/>
                </a:solidFill>
                <a:cs typeface="Arial" pitchFamily="34" charset="0"/>
              </a:rPr>
              <a:t>5 минут, во 2 полугодии – 40 минут  </a:t>
            </a:r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/>
            </a:r>
            <a:br>
              <a:rPr lang="ru-RU" dirty="0">
                <a:solidFill>
                  <a:srgbClr val="FFFFFF"/>
                </a:solidFill>
                <a:cs typeface="Arial" pitchFamily="34" charset="0"/>
              </a:rPr>
            </a:br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	 </a:t>
            </a:r>
            <a:r>
              <a:rPr lang="ru-RU" dirty="0" smtClean="0">
                <a:solidFill>
                  <a:srgbClr val="FFFFFF"/>
                </a:solidFill>
                <a:cs typeface="Arial" pitchFamily="34" charset="0"/>
              </a:rPr>
              <a:t>         2- 11 классы - 45 минут </a:t>
            </a:r>
            <a:endParaRPr lang="ru-RU" dirty="0">
              <a:solidFill>
                <a:srgbClr val="FFFF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FFFF"/>
                </a:solidFill>
                <a:cs typeface="Arial" pitchFamily="34" charset="0"/>
              </a:rPr>
              <a:t>	сменность занятий: </a:t>
            </a:r>
            <a:r>
              <a:rPr lang="en-US" dirty="0">
                <a:solidFill>
                  <a:srgbClr val="FFFFFF"/>
                </a:solidFill>
                <a:cs typeface="Arial" pitchFamily="34" charset="0"/>
              </a:rPr>
              <a:t>I</a:t>
            </a:r>
            <a:r>
              <a:rPr lang="ru-RU" dirty="0">
                <a:solidFill>
                  <a:srgbClr val="FFFFFF"/>
                </a:solidFill>
                <a:cs typeface="Arial" pitchFamily="34" charset="0"/>
              </a:rPr>
              <a:t> смена</a:t>
            </a:r>
            <a:br>
              <a:rPr lang="ru-RU" dirty="0">
                <a:solidFill>
                  <a:srgbClr val="FFFFFF"/>
                </a:solidFill>
                <a:cs typeface="Arial" pitchFamily="34" charset="0"/>
              </a:rPr>
            </a:br>
            <a:endParaRPr lang="ru-RU" sz="2400" dirty="0">
              <a:solidFill>
                <a:srgbClr val="FFFFFF"/>
              </a:solidFill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solidFill>
                  <a:srgbClr val="FFFFFF"/>
                </a:solidFill>
                <a:cs typeface="Arial" pitchFamily="34" charset="0"/>
              </a:rPr>
              <a:t>	</a:t>
            </a:r>
            <a:r>
              <a:rPr lang="ru-RU" sz="2400" i="1" u="sng" dirty="0">
                <a:solidFill>
                  <a:srgbClr val="FFFFFF"/>
                </a:solidFill>
                <a:cs typeface="Arial" pitchFamily="34" charset="0"/>
              </a:rPr>
              <a:t>Во второй половине дня работают </a:t>
            </a:r>
          </a:p>
          <a:p>
            <a:pPr marL="620713"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smtClean="0">
                <a:solidFill>
                  <a:srgbClr val="FFFFFF"/>
                </a:solidFill>
                <a:cs typeface="Arial" pitchFamily="34" charset="0"/>
              </a:rPr>
              <a:t> занятия по изучению </a:t>
            </a:r>
            <a:r>
              <a:rPr lang="ru-RU" sz="1600" b="1" dirty="0" err="1" smtClean="0">
                <a:solidFill>
                  <a:srgbClr val="FFFFFF"/>
                </a:solidFill>
                <a:cs typeface="Arial" pitchFamily="34" charset="0"/>
              </a:rPr>
              <a:t>крымскотатарскому</a:t>
            </a:r>
            <a:r>
              <a:rPr lang="ru-RU" sz="1600" b="1" dirty="0" smtClean="0">
                <a:solidFill>
                  <a:srgbClr val="FFFFFF"/>
                </a:solidFill>
                <a:cs typeface="Arial" pitchFamily="34" charset="0"/>
              </a:rPr>
              <a:t>, украинскому языкам,</a:t>
            </a:r>
          </a:p>
          <a:p>
            <a:pPr marL="620713"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1600" b="1" dirty="0" smtClean="0">
                <a:solidFill>
                  <a:srgbClr val="FFFFFF"/>
                </a:solidFill>
                <a:cs typeface="Arial" pitchFamily="34" charset="0"/>
              </a:rPr>
              <a:t> внеурочная деятельность  </a:t>
            </a:r>
            <a:endParaRPr lang="ru-RU" sz="1600" b="1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059113" y="404813"/>
            <a:ext cx="5561012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76200" cmpd="tri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u="sng">
                <a:solidFill>
                  <a:srgbClr val="FFFFFF"/>
                </a:solidFill>
                <a:latin typeface="Arial Black" pitchFamily="34" charset="0"/>
              </a:rPr>
              <a:t>Общая информация</a:t>
            </a:r>
          </a:p>
        </p:txBody>
      </p:sp>
    </p:spTree>
    <p:extLst>
      <p:ext uri="{BB962C8B-B14F-4D97-AF65-F5344CB8AC3E}">
        <p14:creationId xmlns:p14="http://schemas.microsoft.com/office/powerpoint/2010/main" val="377872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4450"/>
            <a:ext cx="8686800" cy="1008286"/>
          </a:xfrm>
        </p:spPr>
        <p:txBody>
          <a:bodyPr/>
          <a:lstStyle/>
          <a:p>
            <a:pPr algn="r"/>
            <a:r>
              <a:rPr lang="ru-RU" sz="2400" u="sng">
                <a:solidFill>
                  <a:schemeClr val="tx1"/>
                </a:solidFill>
              </a:rPr>
              <a:t>Структура единого информационного пространства ОУ</a:t>
            </a:r>
          </a:p>
        </p:txBody>
      </p:sp>
      <p:graphicFrame>
        <p:nvGraphicFramePr>
          <p:cNvPr id="68672" name="Group 6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070479"/>
              </p:ext>
            </p:extLst>
          </p:nvPr>
        </p:nvGraphicFramePr>
        <p:xfrm>
          <a:off x="251520" y="1628800"/>
          <a:ext cx="8664575" cy="3936489"/>
        </p:xfrm>
        <a:graphic>
          <a:graphicData uri="http://schemas.openxmlformats.org/drawingml/2006/table">
            <a:tbl>
              <a:tblPr/>
              <a:tblGrid>
                <a:gridCol w="4948238"/>
                <a:gridCol w="466725"/>
                <a:gridCol w="3249612"/>
              </a:tblGrid>
              <a:tr h="391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Количество компьютерных классов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 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1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В них компьютеров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 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236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Количество административных компьютеров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4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1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Из них у заместителей директора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 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76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Количество компьютеров в службе сопровождения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1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Из них у психологов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91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 CYR"/>
                          <a:ea typeface="+mn-ea"/>
                          <a:cs typeface="Times New Roman" pitchFamily="18" charset="0"/>
                        </a:rPr>
                        <a:t>Количество компьютеров в библиотеке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 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768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 CYR"/>
                          <a:ea typeface="+mn-ea"/>
                          <a:cs typeface="Times New Roman" pitchFamily="18" charset="0"/>
                        </a:rPr>
                        <a:t>Количество отдельных компьютеров в кабинетах и классах </a:t>
                      </a:r>
                      <a:endParaRPr kumimoji="0" lang="ru-RU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CYR"/>
                          <a:cs typeface="Times New Roman" pitchFamily="18" charset="0"/>
                        </a:rPr>
                        <a:t> 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178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44450"/>
            <a:ext cx="8686800" cy="838200"/>
          </a:xfrm>
        </p:spPr>
        <p:txBody>
          <a:bodyPr/>
          <a:lstStyle/>
          <a:p>
            <a:pPr algn="ctr"/>
            <a:r>
              <a:rPr lang="ru-RU" sz="24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Использование </a:t>
            </a:r>
            <a:r>
              <a:rPr lang="ru-RU" sz="2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ИКТ </a:t>
            </a:r>
            <a:endParaRPr lang="ru-RU" sz="2400" b="1" u="sng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6019" name="Rectangle 3"/>
          <p:cNvSpPr>
            <a:spLocks noChangeArrowheads="1"/>
          </p:cNvSpPr>
          <p:nvPr/>
        </p:nvSpPr>
        <p:spPr bwMode="auto">
          <a:xfrm>
            <a:off x="-261898" y="1196752"/>
            <a:ext cx="6372226" cy="323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056" tIns="152352" bIns="38088" anchor="ctr">
            <a:sp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Проведение родительского собрания для будущих первоклассников </a:t>
            </a:r>
            <a:endParaRPr lang="ru-RU" b="1" u="sng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</a:t>
            </a:r>
            <a:r>
              <a:rPr lang="ru-RU" b="1" dirty="0" smtClean="0">
                <a:solidFill>
                  <a:srgbClr val="FFFFFF"/>
                </a:solidFill>
              </a:rPr>
              <a:t>(</a:t>
            </a: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Година Т.В., </a:t>
            </a:r>
            <a:r>
              <a:rPr lang="ru-RU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Салаватова</a:t>
            </a:r>
            <a:r>
              <a:rPr lang="ru-RU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О.А </a:t>
            </a:r>
            <a:r>
              <a:rPr lang="ru-RU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Работа </a:t>
            </a:r>
            <a:r>
              <a:rPr lang="ru-RU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ученического самоуправления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FFFF"/>
                </a:solidFill>
              </a:rPr>
              <a:t>          ( </a:t>
            </a:r>
            <a:r>
              <a:rPr lang="ru-RU" b="1" dirty="0" err="1" smtClean="0">
                <a:solidFill>
                  <a:srgbClr val="FFFFFF"/>
                </a:solidFill>
              </a:rPr>
              <a:t>Камаева</a:t>
            </a:r>
            <a:r>
              <a:rPr lang="ru-RU" b="1" dirty="0" smtClean="0">
                <a:solidFill>
                  <a:srgbClr val="FFFFFF"/>
                </a:solidFill>
              </a:rPr>
              <a:t> Л.А., </a:t>
            </a:r>
            <a:r>
              <a:rPr lang="ru-RU" b="1" dirty="0" err="1" smtClean="0">
                <a:solidFill>
                  <a:srgbClr val="FFFFFF"/>
                </a:solidFill>
              </a:rPr>
              <a:t>Борсяк</a:t>
            </a:r>
            <a:r>
              <a:rPr lang="ru-RU" b="1" dirty="0" smtClean="0">
                <a:solidFill>
                  <a:srgbClr val="FFFFFF"/>
                </a:solidFill>
              </a:rPr>
              <a:t> Я.М.)</a:t>
            </a:r>
            <a:r>
              <a:rPr lang="ru-RU" b="1" dirty="0">
                <a:solidFill>
                  <a:srgbClr val="FFFFFF"/>
                </a:solidFill>
              </a:rPr>
              <a:t/>
            </a:r>
            <a:br>
              <a:rPr lang="ru-RU" b="1" dirty="0">
                <a:solidFill>
                  <a:srgbClr val="FFFFFF"/>
                </a:solidFill>
              </a:rPr>
            </a:br>
            <a:endParaRPr lang="ru-RU" b="1" dirty="0">
              <a:solidFill>
                <a:srgbClr val="FFFFFF"/>
              </a:solidFill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Проведение воспитательных мероприятий</a:t>
            </a:r>
            <a:r>
              <a:rPr lang="ru-RU" b="1" dirty="0">
                <a:solidFill>
                  <a:srgbClr val="FFFFFF"/>
                </a:solidFill>
              </a:rPr>
              <a:t/>
            </a:r>
            <a:br>
              <a:rPr lang="ru-RU" b="1" dirty="0">
                <a:solidFill>
                  <a:srgbClr val="FFFFFF"/>
                </a:solidFill>
              </a:rPr>
            </a:br>
            <a:endParaRPr lang="ru-RU" b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b="1" u="sng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Проведение педагогических советов</a:t>
            </a:r>
            <a:r>
              <a:rPr lang="ru-RU" b="1" dirty="0">
                <a:solidFill>
                  <a:srgbClr val="FFFFFF"/>
                </a:solidFill>
              </a:rPr>
              <a:t> </a:t>
            </a:r>
            <a:r>
              <a:rPr lang="ru-RU" b="1" dirty="0" smtClean="0">
                <a:solidFill>
                  <a:srgbClr val="FFFFFF"/>
                </a:solidFill>
              </a:rPr>
              <a:t>(</a:t>
            </a:r>
            <a:r>
              <a:rPr lang="ru-RU" b="1" dirty="0" err="1" smtClean="0">
                <a:solidFill>
                  <a:srgbClr val="FFFFFF"/>
                </a:solidFill>
              </a:rPr>
              <a:t>Аппазова</a:t>
            </a:r>
            <a:r>
              <a:rPr lang="ru-RU" b="1" dirty="0" smtClean="0">
                <a:solidFill>
                  <a:srgbClr val="FFFFFF"/>
                </a:solidFill>
              </a:rPr>
              <a:t> С.Х., Кучеренко Т.Д.)</a:t>
            </a:r>
            <a:endParaRPr lang="ru-RU" b="1" u="sng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147" name="Picture 3" descr="C:\Users\Школа\Desktop\фото-5\RIMG1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17687"/>
            <a:ext cx="2267744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Школа\Desktop\фото-5\RIMG19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18495"/>
            <a:ext cx="2459765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Школа\Desktop\фото-5\RIMG16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06" y="4263319"/>
            <a:ext cx="2627784" cy="19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5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фото\фото школа\DSC00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68" y="1039695"/>
            <a:ext cx="3347864" cy="251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фото\фото школа\DSC00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5689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фото\Амиде 4класс\DSC036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48980"/>
            <a:ext cx="2664296" cy="219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фото\Для арзы\DSC039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437112"/>
            <a:ext cx="3105481" cy="232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фото\Для арзы\DSC039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3059832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88640"/>
            <a:ext cx="5400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u="sng" kern="0" dirty="0" smtClean="0">
                <a:solidFill>
                  <a:srgbClr val="FFFFFF"/>
                </a:solidFill>
                <a:latin typeface="Monotype Corsiva" pitchFamily="66" charset="0"/>
                <a:ea typeface="+mj-ea"/>
                <a:cs typeface="+mj-cs"/>
              </a:rPr>
              <a:t>Учёба – наш  главный труд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15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843213" y="620713"/>
            <a:ext cx="5999162" cy="1143000"/>
          </a:xfrm>
        </p:spPr>
        <p:txBody>
          <a:bodyPr/>
          <a:lstStyle/>
          <a:p>
            <a:pPr algn="r"/>
            <a:r>
              <a:rPr lang="ru-RU" sz="3200" b="1" i="1" u="sng" dirty="0" smtClean="0">
                <a:solidFill>
                  <a:schemeClr val="tx1"/>
                </a:solidFill>
                <a:latin typeface="Monotype Corsiva" pitchFamily="66" charset="0"/>
              </a:rPr>
              <a:t>Организация   театральных представлений</a:t>
            </a:r>
            <a:endParaRPr lang="ru-RU" sz="3200" b="1" i="1" u="sng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7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96" y="1070213"/>
            <a:ext cx="2880320" cy="2160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3897" y="3244334"/>
            <a:ext cx="2916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Arial" charset="0"/>
              </a:rPr>
              <a:t>Путешествие в Страну Знаний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0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33269"/>
            <a:ext cx="3059236" cy="229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660232" y="2852936"/>
            <a:ext cx="2232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C000"/>
                </a:solidFill>
              </a:rPr>
              <a:t> В </a:t>
            </a:r>
            <a:endParaRPr lang="ru-RU" b="1" dirty="0" smtClean="0">
              <a:solidFill>
                <a:srgbClr val="FFC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C000"/>
                </a:solidFill>
              </a:rPr>
              <a:t>гостях</a:t>
            </a:r>
            <a:endParaRPr lang="ru-RU" b="1" dirty="0">
              <a:solidFill>
                <a:srgbClr val="FFC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C000"/>
                </a:solidFill>
              </a:rPr>
              <a:t> у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FFC000"/>
                </a:solidFill>
              </a:rPr>
              <a:t>сказки</a:t>
            </a:r>
          </a:p>
        </p:txBody>
      </p:sp>
      <p:pic>
        <p:nvPicPr>
          <p:cNvPr id="12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712" y="3878706"/>
            <a:ext cx="2411759" cy="180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504" y="4635012"/>
            <a:ext cx="1938219" cy="145366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9712" y="6309320"/>
            <a:ext cx="4242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ru-RU" b="1" dirty="0">
                <a:solidFill>
                  <a:srgbClr val="FFC000"/>
                </a:solidFill>
                <a:latin typeface="Arial" charset="0"/>
              </a:rPr>
              <a:t>«Золотой ключик» представляет…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190037"/>
            <a:ext cx="2757136" cy="209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8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476250"/>
            <a:ext cx="6934200" cy="1143000"/>
          </a:xfrm>
        </p:spPr>
        <p:txBody>
          <a:bodyPr/>
          <a:lstStyle/>
          <a:p>
            <a:pPr algn="r"/>
            <a:r>
              <a:rPr lang="ru-RU" sz="2800" b="1" i="1" u="sng" dirty="0" smtClean="0">
                <a:solidFill>
                  <a:schemeClr val="tx1"/>
                </a:solidFill>
                <a:latin typeface="Monotype Corsiva" pitchFamily="66" charset="0"/>
              </a:rPr>
              <a:t>Экскурсии, знакомства  с историей родного  края  и культурой других народов</a:t>
            </a:r>
            <a:endParaRPr lang="ru-RU" sz="2800" b="1" i="1" u="sng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2" name="__plpcte_target" descr="Описание: http://ia120.odnoklassniki.ru/getImage?photoId=318635469218&amp;photoType=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17" y="1672620"/>
            <a:ext cx="2831426" cy="211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63853"/>
            <a:ext cx="1400175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__plpcte_target" descr="Описание: http://dg52.odnoklassniki.ru/getImage?photoId=416695833704&amp;photoType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54" y="4077072"/>
            <a:ext cx="2999751" cy="22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846958"/>
            <a:ext cx="3274455" cy="2455841"/>
          </a:xfrm>
          <a:prstGeom prst="rect">
            <a:avLst/>
          </a:prstGeom>
        </p:spPr>
      </p:pic>
      <p:pic>
        <p:nvPicPr>
          <p:cNvPr id="16" name="__plpcte_target" descr="Описание: http://ia102.odnoklassniki.ru/getImage?photoId=468674358290&amp;photoType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020" y="4695181"/>
            <a:ext cx="2409801" cy="179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__plpcte_target" descr="Описание: http://dg52.odnoklassniki.ru/getImage?photoId=416696031592&amp;photoType=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593" y="4445321"/>
            <a:ext cx="2802439" cy="209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0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c4edd417db7e51dd1dad4f5aee6f4ac9a93c058"/>
</p:tagLst>
</file>

<file path=ppt/theme/theme1.xml><?xml version="1.0" encoding="utf-8"?>
<a:theme xmlns:a="http://schemas.openxmlformats.org/drawingml/2006/main" name="1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2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4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5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6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7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8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3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34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5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6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7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8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9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0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1_Шаблон оформления «Синий гель»">
  <a:themeElements>
    <a:clrScheme name="Шаблон оформления «Синий гель»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Шаблон оформления «Синий гель»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блон оформления «Синий гель»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блон оформления «Синий гель»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блон оформления «Синий гель»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387</Words>
  <Application>Microsoft Office PowerPoint</Application>
  <PresentationFormat>Экран (4:3)</PresentationFormat>
  <Paragraphs>115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21</vt:i4>
      </vt:variant>
      <vt:variant>
        <vt:lpstr>Заголовки слайдов</vt:lpstr>
      </vt:variant>
      <vt:variant>
        <vt:i4>26</vt:i4>
      </vt:variant>
    </vt:vector>
  </HeadingPairs>
  <TitlesOfParts>
    <vt:vector size="47" baseType="lpstr">
      <vt:lpstr>1_Шаблон оформления «Синий гель»</vt:lpstr>
      <vt:lpstr>2_Шаблон оформления «Синий гель»</vt:lpstr>
      <vt:lpstr>3_Шаблон оформления «Синий гель»</vt:lpstr>
      <vt:lpstr>5_Шаблон оформления «Синий гель»</vt:lpstr>
      <vt:lpstr>17_Шаблон оформления «Синий гель»</vt:lpstr>
      <vt:lpstr>18_Шаблон оформления «Синий гель»</vt:lpstr>
      <vt:lpstr>19_Шаблон оформления «Синий гель»</vt:lpstr>
      <vt:lpstr>20_Шаблон оформления «Синий гель»</vt:lpstr>
      <vt:lpstr>21_Шаблон оформления «Синий гель»</vt:lpstr>
      <vt:lpstr>22_Шаблон оформления «Синий гель»</vt:lpstr>
      <vt:lpstr>23_Шаблон оформления «Синий гель»</vt:lpstr>
      <vt:lpstr>24_Шаблон оформления «Синий гель»</vt:lpstr>
      <vt:lpstr>25_Шаблон оформления «Синий гель»</vt:lpstr>
      <vt:lpstr>26_Шаблон оформления «Синий гель»</vt:lpstr>
      <vt:lpstr>27_Шаблон оформления «Синий гель»</vt:lpstr>
      <vt:lpstr>28_Шаблон оформления «Синий гель»</vt:lpstr>
      <vt:lpstr>33_Шаблон оформления «Синий гель»</vt:lpstr>
      <vt:lpstr>34_Шаблон оформления «Синий гель»</vt:lpstr>
      <vt:lpstr>35_Шаблон оформления «Синий гель»</vt:lpstr>
      <vt:lpstr>36_Шаблон оформления «Синий гель»</vt:lpstr>
      <vt:lpstr>Тема Office</vt:lpstr>
      <vt:lpstr>Презентация PowerPoint</vt:lpstr>
      <vt:lpstr>Администрация школы</vt:lpstr>
      <vt:lpstr>Презентация PowerPoint</vt:lpstr>
      <vt:lpstr>Презентация PowerPoint</vt:lpstr>
      <vt:lpstr>Структура единого информационного пространства ОУ</vt:lpstr>
      <vt:lpstr>Использование ИКТ </vt:lpstr>
      <vt:lpstr>Презентация PowerPoint</vt:lpstr>
      <vt:lpstr>Организация   театральных представлений</vt:lpstr>
      <vt:lpstr>Экскурсии, знакомства  с историей родного  края  и культурой других народов</vt:lpstr>
      <vt:lpstr>Занятие в вокальном и хореографическом кружках и участие  в концертных программах различного уровня</vt:lpstr>
      <vt:lpstr>Презентация PowerPoint</vt:lpstr>
      <vt:lpstr>Изобразительная  деятельность.) Организована  для детей любящих рисовать</vt:lpstr>
      <vt:lpstr>Мини –проекты: «Школьный  двор» и« Аллея отдыха»</vt:lpstr>
      <vt:lpstr>Презентация PowerPoint</vt:lpstr>
      <vt:lpstr>День  Здоровья  любят все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Султание Хамитовна</dc:creator>
  <cp:lastModifiedBy>Admin</cp:lastModifiedBy>
  <cp:revision>53</cp:revision>
  <dcterms:created xsi:type="dcterms:W3CDTF">2013-04-03T03:25:51Z</dcterms:created>
  <dcterms:modified xsi:type="dcterms:W3CDTF">2017-03-07T15:43:58Z</dcterms:modified>
</cp:coreProperties>
</file>